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8"/>
  </p:notesMasterIdLst>
  <p:sldIdLst>
    <p:sldId id="258" r:id="rId2"/>
    <p:sldId id="279" r:id="rId3"/>
    <p:sldId id="259" r:id="rId4"/>
    <p:sldId id="27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82" r:id="rId15"/>
    <p:sldId id="281" r:id="rId16"/>
    <p:sldId id="291" r:id="rId17"/>
  </p:sldIdLst>
  <p:sldSz cx="9144000" cy="6858000" type="screen4x3"/>
  <p:notesSz cx="7010400" cy="92964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ebdings" pitchFamily="18" charset="2"/>
      <p:regular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1"/>
    <a:srgbClr val="643900"/>
    <a:srgbClr val="7E80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20" autoAdjust="0"/>
  </p:normalViewPr>
  <p:slideViewPr>
    <p:cSldViewPr>
      <p:cViewPr varScale="1">
        <p:scale>
          <a:sx n="56" d="100"/>
          <a:sy n="5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460EE70-D0D9-44FC-8759-C93C716C26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EE70-D0D9-44FC-8759-C93C716C266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34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EE70-D0D9-44FC-8759-C93C716C26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08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EE70-D0D9-44FC-8759-C93C716C26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72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19600"/>
            <a:ext cx="5607050" cy="4183063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EE70-D0D9-44FC-8759-C93C716C26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61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orporate_template_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0" y="1524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ARINC PROPRIETARY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772400" cy="1012825"/>
          </a:xfrm>
        </p:spPr>
        <p:txBody>
          <a:bodyPr anchor="ctr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438400"/>
            <a:ext cx="6400800" cy="762000"/>
          </a:xfrm>
        </p:spPr>
        <p:txBody>
          <a:bodyPr/>
          <a:lstStyle>
            <a:lvl1pPr marL="0" indent="0" algn="r">
              <a:buFont typeface="Webdings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51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54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6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61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07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55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2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6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7120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34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rporate_template_p2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772400" y="65532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7E8082"/>
                </a:solidFill>
                <a:latin typeface="Arial" charset="0"/>
              </a:rPr>
              <a:t>Page </a:t>
            </a:r>
            <a:fld id="{E098FC9D-CCD3-4322-8124-182A349A11FF}" type="slidenum">
              <a:rPr lang="en-US" sz="1000">
                <a:solidFill>
                  <a:srgbClr val="7E808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rgbClr val="7E808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95000"/>
        <a:buFont typeface="Webdings" pitchFamily="18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95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5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5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ARINC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Long Range Satellite </a:t>
            </a: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Communications</a:t>
            </a: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1" i="1" dirty="0" smtClean="0">
                <a:latin typeface="Calibri" pitchFamily="34" charset="0"/>
              </a:rPr>
              <a:t>Prepared for SOCM/2</a:t>
            </a:r>
          </a:p>
          <a:p>
            <a:r>
              <a:rPr lang="en-US" sz="1800" b="1" i="1" dirty="0" smtClean="0">
                <a:latin typeface="Calibri" pitchFamily="34" charset="0"/>
              </a:rPr>
              <a:t>February 8 -10, 2012</a:t>
            </a:r>
            <a:endParaRPr lang="en-US" sz="1800" b="1" i="1" dirty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SATCOM </a:t>
            </a:r>
            <a:r>
              <a:rPr lang="en-US" dirty="0" smtClean="0">
                <a:latin typeface="Calibri" pitchFamily="34" charset="0"/>
              </a:rPr>
              <a:t>I3 (ADS)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For I3 network. 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Delivery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time is between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the receipt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 and successful aircraft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 acknowledgement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block; includes time required for re-transmissions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SATCOM </a:t>
            </a:r>
            <a:r>
              <a:rPr lang="en-US" dirty="0" smtClean="0">
                <a:latin typeface="Calibri" pitchFamily="34" charset="0"/>
              </a:rPr>
              <a:t>I4 (ADS)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For I4 network. 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Delivery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time is between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the receipt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 and successful aircraft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 acknowledgement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block; includes time required for re-transmissions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1" y="2667000"/>
            <a:ext cx="8762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</a:t>
            </a:r>
            <a:r>
              <a:rPr lang="en-US" dirty="0" smtClean="0">
                <a:latin typeface="Calibri" pitchFamily="34" charset="0"/>
              </a:rPr>
              <a:t>IRIDIUM (CPDLC)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Compared to the SATCOM services of I3 &amp; I4, the data set is very small for the January 15, </a:t>
            </a:r>
            <a:r>
              <a:rPr lang="en-US" sz="1400" dirty="0" smtClean="0">
                <a:latin typeface="Calibri" pitchFamily="34" charset="0"/>
              </a:rPr>
              <a:t>2011 - January </a:t>
            </a:r>
            <a:r>
              <a:rPr lang="en-US" sz="1400" dirty="0" smtClean="0">
                <a:latin typeface="Calibri" pitchFamily="34" charset="0"/>
              </a:rPr>
              <a:t>15, 2012 time period. 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</a:t>
            </a:r>
            <a:r>
              <a:rPr lang="en-US" dirty="0" smtClean="0">
                <a:latin typeface="Calibri" pitchFamily="34" charset="0"/>
              </a:rPr>
              <a:t>IRIDIUM (ADS)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Compared to the SATCOM services of I3 &amp; I4, the data set is very small for the January 15, </a:t>
            </a:r>
            <a:r>
              <a:rPr lang="en-US" sz="1400" dirty="0" smtClean="0">
                <a:latin typeface="Calibri" pitchFamily="34" charset="0"/>
              </a:rPr>
              <a:t>2011 - January </a:t>
            </a:r>
            <a:r>
              <a:rPr lang="en-US" sz="1400" dirty="0" smtClean="0">
                <a:latin typeface="Calibri" pitchFamily="34" charset="0"/>
              </a:rPr>
              <a:t>15, 2012 time period. 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Common Maintenance Reporting Procedure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ARINC receives </a:t>
            </a:r>
            <a:r>
              <a:rPr lang="en-US" dirty="0" smtClean="0">
                <a:latin typeface="Calibri" pitchFamily="34" charset="0"/>
              </a:rPr>
              <a:t>notification </a:t>
            </a:r>
            <a:r>
              <a:rPr lang="en-US" dirty="0" smtClean="0">
                <a:latin typeface="Calibri" pitchFamily="34" charset="0"/>
              </a:rPr>
              <a:t>from our vendor that an activity is going to take place or if we are performing an activity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ARINC </a:t>
            </a:r>
            <a:r>
              <a:rPr lang="en-US" dirty="0" smtClean="0">
                <a:latin typeface="Calibri" pitchFamily="34" charset="0"/>
              </a:rPr>
              <a:t>fills </a:t>
            </a:r>
            <a:r>
              <a:rPr lang="en-US" dirty="0" smtClean="0">
                <a:latin typeface="Calibri" pitchFamily="34" charset="0"/>
              </a:rPr>
              <a:t>out the template as shown below.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Predefined Process 3"/>
          <p:cNvSpPr/>
          <p:nvPr/>
        </p:nvSpPr>
        <p:spPr bwMode="auto">
          <a:xfrm>
            <a:off x="838200" y="3352800"/>
            <a:ext cx="6934200" cy="3048000"/>
          </a:xfrm>
          <a:prstGeom prst="flowChartPredefinedProcess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AAM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ARINC Advisory Message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We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would like to inform you that ARINC maintenance work needs to be carried out according to the following: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Service(s):  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Trouble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Ticket/Change Order #:   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Maintenance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Location:    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Maintenance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Window:    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Expected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Outage Duration:  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Description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of Maintenance: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ARINC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SERVICE DESK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US &amp; INT'L ACCESS (Sprint) 1-800-633-6882 FAX 1-410-956-5465 </a:t>
            </a:r>
            <a:r>
              <a:rPr lang="en-US" sz="1200" b="1" u="sng" dirty="0" smtClean="0">
                <a:solidFill>
                  <a:schemeClr val="bg1"/>
                </a:solidFill>
                <a:latin typeface="+mn-lt"/>
                <a:hlinkClick r:id="rId2"/>
              </a:rPr>
              <a:t>HELPDESK@ARINC.COM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HDQHDXA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Common Maintenance </a:t>
            </a:r>
            <a:r>
              <a:rPr lang="en-US" dirty="0" smtClean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eporting Procedure – Cont’d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dirty="0" smtClean="0">
                <a:latin typeface="Calibri" pitchFamily="34" charset="0"/>
              </a:rPr>
              <a:t>ARINC Helpdesk forwards </a:t>
            </a:r>
            <a:r>
              <a:rPr lang="en-US" dirty="0" smtClean="0">
                <a:latin typeface="Calibri" pitchFamily="34" charset="0"/>
              </a:rPr>
              <a:t>to the appropriate mailing </a:t>
            </a:r>
            <a:r>
              <a:rPr lang="en-US" dirty="0" smtClean="0">
                <a:latin typeface="Calibri" pitchFamily="34" charset="0"/>
              </a:rPr>
              <a:t>list.</a:t>
            </a:r>
            <a:r>
              <a:rPr lang="en-US" dirty="0" smtClean="0">
                <a:latin typeface="Calibri" pitchFamily="34" charset="0"/>
              </a:rPr>
              <a:t>  </a:t>
            </a:r>
            <a:endParaRPr lang="en-US" dirty="0" smtClean="0"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endParaRPr lang="en-US" dirty="0" smtClean="0"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dirty="0" smtClean="0">
                <a:latin typeface="Calibri" pitchFamily="34" charset="0"/>
              </a:rPr>
              <a:t>In </a:t>
            </a:r>
            <a:r>
              <a:rPr lang="en-US" dirty="0" smtClean="0">
                <a:latin typeface="Calibri" pitchFamily="34" charset="0"/>
              </a:rPr>
              <a:t>some </a:t>
            </a:r>
            <a:r>
              <a:rPr lang="en-US" dirty="0" smtClean="0">
                <a:latin typeface="Calibri" pitchFamily="34" charset="0"/>
              </a:rPr>
              <a:t>cases, Helpdesk </a:t>
            </a:r>
            <a:r>
              <a:rPr lang="en-US" dirty="0" smtClean="0">
                <a:latin typeface="Calibri" pitchFamily="34" charset="0"/>
              </a:rPr>
              <a:t>is notified directly that a maintenance activity or outage is going to occur or is in </a:t>
            </a:r>
            <a:r>
              <a:rPr lang="en-US" dirty="0" smtClean="0">
                <a:latin typeface="Calibri" pitchFamily="34" charset="0"/>
              </a:rPr>
              <a:t>progress.  They </a:t>
            </a:r>
            <a:r>
              <a:rPr lang="en-US" dirty="0" smtClean="0">
                <a:latin typeface="Calibri" pitchFamily="34" charset="0"/>
              </a:rPr>
              <a:t>will </a:t>
            </a:r>
            <a:r>
              <a:rPr lang="en-US" dirty="0" smtClean="0">
                <a:latin typeface="Calibri" pitchFamily="34" charset="0"/>
              </a:rPr>
              <a:t>then automatically </a:t>
            </a:r>
            <a:r>
              <a:rPr lang="en-US" dirty="0" smtClean="0">
                <a:latin typeface="Calibri" pitchFamily="34" charset="0"/>
              </a:rPr>
              <a:t>generate an advisory and send it out to the appropriate mailing lists.   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None/>
            </a:pPr>
            <a:endParaRPr lang="en-US" sz="4800" b="1" dirty="0" smtClean="0">
              <a:latin typeface="Calibri" pitchFamily="34" charset="0"/>
            </a:endParaRPr>
          </a:p>
          <a:p>
            <a:pPr marL="457200" indent="-457200" algn="ctr">
              <a:buNone/>
            </a:pPr>
            <a:endParaRPr lang="en-US" sz="4800" b="1" dirty="0" smtClean="0">
              <a:latin typeface="Calibri" pitchFamily="34" charset="0"/>
            </a:endParaRPr>
          </a:p>
          <a:p>
            <a:pPr marL="457200" indent="-457200" algn="ctr">
              <a:buNone/>
            </a:pPr>
            <a:r>
              <a:rPr lang="en-US" sz="4800" b="1" dirty="0" smtClean="0">
                <a:latin typeface="Calibri" pitchFamily="34" charset="0"/>
              </a:rPr>
              <a:t>Thank You</a:t>
            </a:r>
            <a:endParaRPr lang="en-US" sz="4800" b="1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Agenda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Long Range Satellite Communications – Overview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Long Range Communications – SATCOM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Long </a:t>
            </a:r>
            <a:r>
              <a:rPr lang="en-US" dirty="0" smtClean="0">
                <a:latin typeface="Calibri" pitchFamily="34" charset="0"/>
              </a:rPr>
              <a:t>Range </a:t>
            </a:r>
            <a:r>
              <a:rPr lang="en-US" dirty="0" smtClean="0">
                <a:latin typeface="Calibri" pitchFamily="34" charset="0"/>
              </a:rPr>
              <a:t>Communications – SATCOM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Enhancements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Impairments/Outages</a:t>
            </a:r>
          </a:p>
          <a:p>
            <a:pPr marL="857250" lvl="1" indent="-457200"/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Long Range Communications </a:t>
            </a:r>
            <a:r>
              <a:rPr lang="en-US" dirty="0" smtClean="0">
                <a:latin typeface="Calibri" pitchFamily="34" charset="0"/>
              </a:rPr>
              <a:t>Performance </a:t>
            </a:r>
            <a:endParaRPr lang="en-US" dirty="0" smtClean="0">
              <a:latin typeface="Calibri" pitchFamily="34" charset="0"/>
            </a:endParaRP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SATCOM ALL (CPDLC)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SATCOM I3 </a:t>
            </a: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Calibri" pitchFamily="34" charset="0"/>
              </a:rPr>
              <a:t>CPDLC)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SATCOM I4 </a:t>
            </a: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Calibri" pitchFamily="34" charset="0"/>
              </a:rPr>
              <a:t>CPDLC)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SATCOM </a:t>
            </a:r>
            <a:r>
              <a:rPr lang="en-US" i="1" dirty="0" smtClean="0">
                <a:latin typeface="Calibri" pitchFamily="34" charset="0"/>
              </a:rPr>
              <a:t>ALL </a:t>
            </a:r>
            <a:r>
              <a:rPr lang="en-US" i="1" dirty="0" smtClean="0">
                <a:latin typeface="Calibri" pitchFamily="34" charset="0"/>
              </a:rPr>
              <a:t>(ADS)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SATCOM </a:t>
            </a:r>
            <a:r>
              <a:rPr lang="en-US" i="1" dirty="0" smtClean="0">
                <a:latin typeface="Calibri" pitchFamily="34" charset="0"/>
              </a:rPr>
              <a:t>I3 </a:t>
            </a:r>
            <a:r>
              <a:rPr lang="en-US" i="1" dirty="0" smtClean="0">
                <a:latin typeface="Calibri" pitchFamily="34" charset="0"/>
              </a:rPr>
              <a:t>(ADS)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SATCOM </a:t>
            </a:r>
            <a:r>
              <a:rPr lang="en-US" i="1" dirty="0" smtClean="0">
                <a:latin typeface="Calibri" pitchFamily="34" charset="0"/>
              </a:rPr>
              <a:t>I4 </a:t>
            </a:r>
            <a:r>
              <a:rPr lang="en-US" i="1" dirty="0" smtClean="0">
                <a:latin typeface="Calibri" pitchFamily="34" charset="0"/>
              </a:rPr>
              <a:t>(ADS)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IRIDIUM (CPDLC)</a:t>
            </a:r>
          </a:p>
          <a:p>
            <a:pPr marL="857250" lvl="1" indent="-457200"/>
            <a:r>
              <a:rPr lang="en-US" i="1" dirty="0" smtClean="0">
                <a:latin typeface="Calibri" pitchFamily="34" charset="0"/>
              </a:rPr>
              <a:t>IRIDIUM (ADS)</a:t>
            </a:r>
            <a:endParaRPr lang="en-US" i="1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Common Maintenance Reporting Procedure</a:t>
            </a: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</a:t>
            </a:r>
            <a:r>
              <a:rPr lang="en-US" dirty="0">
                <a:latin typeface="Calibri" pitchFamily="34" charset="0"/>
              </a:rPr>
              <a:t>Satellite </a:t>
            </a:r>
            <a:r>
              <a:rPr lang="en-US" dirty="0" smtClean="0">
                <a:latin typeface="Calibri" pitchFamily="34" charset="0"/>
              </a:rPr>
              <a:t>Communications - Overview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following slides consist of performance for ARINC’s Long Range Communications Media. 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Included </a:t>
            </a:r>
            <a:r>
              <a:rPr lang="en-US" dirty="0" smtClean="0">
                <a:latin typeface="Calibri" pitchFamily="34" charset="0"/>
              </a:rPr>
              <a:t>are performance for both CPDLC and ADS from January 15, 2011– January 15, 2012.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following categories are included in this presentation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SATCOM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IRIDIUM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- SATCOM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following slides show the performance for I3 &amp; I4 SATCOM services as a whole and segregated.  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Both </a:t>
            </a:r>
            <a:r>
              <a:rPr lang="en-US" dirty="0" smtClean="0">
                <a:latin typeface="Calibri" pitchFamily="34" charset="0"/>
              </a:rPr>
              <a:t>CPDLC and ADS performance are included.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9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Long Range Communications </a:t>
            </a:r>
            <a:r>
              <a:rPr lang="en-US" dirty="0" smtClean="0">
                <a:latin typeface="Calibri" pitchFamily="34" charset="0"/>
              </a:rPr>
              <a:t>– SATCOM Summary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Enhancements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I4  SATCOM fielded 4Q 2009</a:t>
            </a:r>
          </a:p>
          <a:p>
            <a:pPr lvl="1"/>
            <a:r>
              <a:rPr lang="en-US" dirty="0">
                <a:latin typeface="Calibri" pitchFamily="34" charset="0"/>
              </a:rPr>
              <a:t>Several </a:t>
            </a:r>
            <a:r>
              <a:rPr lang="en-US" dirty="0" smtClean="0">
                <a:latin typeface="Calibri" pitchFamily="34" charset="0"/>
              </a:rPr>
              <a:t>Inmarsat I4 </a:t>
            </a:r>
            <a:r>
              <a:rPr lang="en-US" dirty="0">
                <a:latin typeface="Calibri" pitchFamily="34" charset="0"/>
              </a:rPr>
              <a:t>SATCOM Software upgrades fielded in 2010 – 2011</a:t>
            </a:r>
          </a:p>
          <a:p>
            <a:pPr lvl="1"/>
            <a:r>
              <a:rPr lang="en-US" dirty="0">
                <a:latin typeface="Calibri" pitchFamily="34" charset="0"/>
              </a:rPr>
              <a:t>ARINC ACARS system upgrade completed Aug </a:t>
            </a:r>
            <a:r>
              <a:rPr lang="en-US" dirty="0" smtClean="0">
                <a:latin typeface="Calibri" pitchFamily="34" charset="0"/>
              </a:rPr>
              <a:t>2011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Vizada I3 Upgrade at Santa Paula Jan 2012</a:t>
            </a: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Impairments/Outages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Several Telco </a:t>
            </a:r>
            <a:r>
              <a:rPr lang="en-US" dirty="0" smtClean="0">
                <a:latin typeface="Calibri" pitchFamily="34" charset="0"/>
              </a:rPr>
              <a:t>hits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POR </a:t>
            </a:r>
            <a:r>
              <a:rPr lang="en-US" dirty="0" smtClean="0">
                <a:latin typeface="Calibri" pitchFamily="34" charset="0"/>
              </a:rPr>
              <a:t>issue</a:t>
            </a:r>
          </a:p>
          <a:p>
            <a:pPr lvl="1"/>
            <a:endParaRPr lang="en-US" dirty="0" smtClean="0"/>
          </a:p>
          <a:p>
            <a:pPr lvl="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4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SATCOM All (CPDLC)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For both I3 and I4 networks. 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Delivery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time is between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the receipt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 and successful aircraft acknowledgement of block; includes time required for re-transmissions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Performance &gt; Goal of delivering 95% of first block of message within 60secs</a:t>
            </a:r>
            <a:endParaRPr lang="en-US" sz="14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1"/>
            <a:ext cx="8763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SATCOM </a:t>
            </a:r>
            <a:r>
              <a:rPr lang="en-US" dirty="0" smtClean="0">
                <a:latin typeface="Calibri" pitchFamily="34" charset="0"/>
              </a:rPr>
              <a:t>I3 </a:t>
            </a:r>
            <a:r>
              <a:rPr lang="en-US" dirty="0" smtClean="0">
                <a:latin typeface="Calibri" pitchFamily="34" charset="0"/>
              </a:rPr>
              <a:t>(CPDLC)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For I3 network. 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Delivery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time is between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the receipt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 and successful aircraft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 acknowledgement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block; includes time required for re-transmissions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Performance &gt; Goal of delivering 95% of first block of message within 60secs</a:t>
            </a:r>
            <a:endParaRPr lang="en-US" sz="14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SATCOM </a:t>
            </a:r>
            <a:r>
              <a:rPr lang="en-US" dirty="0" smtClean="0">
                <a:latin typeface="Calibri" pitchFamily="34" charset="0"/>
              </a:rPr>
              <a:t>I4 </a:t>
            </a:r>
            <a:r>
              <a:rPr lang="en-US" dirty="0" smtClean="0">
                <a:latin typeface="Calibri" pitchFamily="34" charset="0"/>
              </a:rPr>
              <a:t>(CPDLC)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For I4 network. 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Delivery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time is between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the receipt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 and successful aircraft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 acknowledgement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block; includes time required for re-transmissions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Performance &gt; Goal of delivering 95% of first block of message within 60secs</a:t>
            </a:r>
            <a:endParaRPr lang="en-US" sz="14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Long Range Communications – SATCOM </a:t>
            </a:r>
            <a:r>
              <a:rPr lang="en-US" dirty="0" smtClean="0">
                <a:latin typeface="Calibri" pitchFamily="34" charset="0"/>
              </a:rPr>
              <a:t>All (ADS)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For both I3 and I4 network. 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Delivery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time is between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the receipt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 and successful aircraft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 acknowledgement 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of block; includes time required for re-transmissions</a:t>
            </a:r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r>
              <a:rPr lang="en-US" sz="1400" kern="1200" dirty="0" smtClean="0">
                <a:solidFill>
                  <a:srgbClr val="000000"/>
                </a:solidFill>
                <a:latin typeface="Calibri" pitchFamily="34" charset="0"/>
              </a:rPr>
              <a:t>Performance &gt; Goal of delivering 95% of first block of message within 60secs</a:t>
            </a:r>
            <a:endParaRPr lang="en-US" sz="14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667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4-Information Papers</Category>
    <Type_x0020_Name xmlns="2b0c29a6-a2e0-472b-bfb4-397922b0132f" xsi:nil="true"/>
    <Presenter xmlns="2b0c29a6-a2e0-472b-bfb4-397922b0132f">ARINC</Presenter>
    <Update_x0020_Date xmlns="2b0c29a6-a2e0-472b-bfb4-397922b0132f">Feb 09,2012</Update_x0020_Date>
    <Number xmlns="2b0c29a6-a2e0-472b-bfb4-397922b0132f">IP/7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E6515E3565742B84C506BEEEB2D6B" ma:contentTypeVersion="5" ma:contentTypeDescription="Create a new document." ma:contentTypeScope="" ma:versionID="1fa2305fedbad99da1973bf4d541243b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a8d224f86ff342e25caaf29b9da683a5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Flimsy"/>
              <xsd:enumeration value="7-Discussion papers"/>
              <xsd:enumeration value="8-List of participants"/>
              <xsd:enumeration value="9-Order of Busines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01424-9D9D-497C-A838-1E4350337EAB}"/>
</file>

<file path=customXml/itemProps2.xml><?xml version="1.0" encoding="utf-8"?>
<ds:datastoreItem xmlns:ds="http://schemas.openxmlformats.org/officeDocument/2006/customXml" ds:itemID="{C15C4D5D-2799-4547-9991-3071358F1774}"/>
</file>

<file path=customXml/itemProps3.xml><?xml version="1.0" encoding="utf-8"?>
<ds:datastoreItem xmlns:ds="http://schemas.openxmlformats.org/officeDocument/2006/customXml" ds:itemID="{5A866D68-AC23-4197-991A-E97DACAC864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893</TotalTime>
  <Words>621</Words>
  <Application>Microsoft Office PowerPoint</Application>
  <PresentationFormat>On-screen Show (4:3)</PresentationFormat>
  <Paragraphs>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Webdings</vt:lpstr>
      <vt:lpstr>Symbol</vt:lpstr>
      <vt:lpstr>Times New Roman</vt:lpstr>
      <vt:lpstr>Blank</vt:lpstr>
      <vt:lpstr>Long Range Satellite  Communications </vt:lpstr>
      <vt:lpstr>Agenda</vt:lpstr>
      <vt:lpstr>Long Range Satellite Communications - Overview</vt:lpstr>
      <vt:lpstr>Long Range Communications - SATCOM</vt:lpstr>
      <vt:lpstr>Long Range Communications – SATCOM Summary</vt:lpstr>
      <vt:lpstr>Long Range Communications – SATCOM All (CPDLC)</vt:lpstr>
      <vt:lpstr>Long Range Communications – SATCOM I3 (CPDLC)</vt:lpstr>
      <vt:lpstr>Long Range Communications – SATCOM I4 (CPDLC)</vt:lpstr>
      <vt:lpstr>Long Range Communications – SATCOM All (ADS)</vt:lpstr>
      <vt:lpstr>Long Range Communications – SATCOM I3 (ADS)</vt:lpstr>
      <vt:lpstr>Long Range Communications – SATCOM I4 (ADS)</vt:lpstr>
      <vt:lpstr>Long Range Communications – IRIDIUM (CPDLC)</vt:lpstr>
      <vt:lpstr>Long Range Communications – IRIDIUM (ADS)</vt:lpstr>
      <vt:lpstr>Common Maintenance Reporting Procedure</vt:lpstr>
      <vt:lpstr>Common Maintenance Reporting Procedure – Cont’d</vt:lpstr>
      <vt:lpstr>Slide 16</vt:lpstr>
    </vt:vector>
  </TitlesOfParts>
  <Company>Pc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Range Satellite Communications</dc:title>
  <dc:creator>Cullen, Suzanne M. (SMC)</dc:creator>
  <cp:lastModifiedBy>Ng, Yeow Leng "Gavin" (GYLNG)</cp:lastModifiedBy>
  <cp:revision>42</cp:revision>
  <cp:lastPrinted>2012-01-18T12:48:02Z</cp:lastPrinted>
  <dcterms:created xsi:type="dcterms:W3CDTF">2011-10-11T18:28:50Z</dcterms:created>
  <dcterms:modified xsi:type="dcterms:W3CDTF">2012-02-08T05:05:41Z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0x0101000F1E6515E3565742B84C506BEEEB2D6B</vt:lpwstr>
  </property>
  <property fmtid="{D5CDD505-2E9C-101B-9397-08002B2CF9AE}" pid="3" name="Order">
    <vt:r8>1100</vt:r8>
  </property>
</Properties>
</file>